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6" r:id="rId2"/>
    <p:sldId id="404" r:id="rId3"/>
    <p:sldId id="405" r:id="rId4"/>
    <p:sldId id="406" r:id="rId5"/>
    <p:sldId id="407" r:id="rId6"/>
    <p:sldId id="408" r:id="rId7"/>
    <p:sldId id="410" r:id="rId8"/>
    <p:sldId id="409" r:id="rId9"/>
    <p:sldId id="411" r:id="rId10"/>
    <p:sldId id="412" r:id="rId11"/>
    <p:sldId id="413" r:id="rId12"/>
    <p:sldId id="414" r:id="rId13"/>
    <p:sldId id="416" r:id="rId14"/>
    <p:sldId id="415" r:id="rId15"/>
    <p:sldId id="417" r:id="rId16"/>
    <p:sldId id="418" r:id="rId17"/>
    <p:sldId id="419" r:id="rId18"/>
    <p:sldId id="420" r:id="rId19"/>
    <p:sldId id="422" r:id="rId20"/>
    <p:sldId id="421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433" r:id="rId31"/>
    <p:sldId id="403" r:id="rId32"/>
  </p:sldIdLst>
  <p:sldSz cx="9144000" cy="6858000" type="screen4x3"/>
  <p:notesSz cx="6805613" cy="99441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19" autoAdjust="0"/>
  </p:normalViewPr>
  <p:slideViewPr>
    <p:cSldViewPr>
      <p:cViewPr varScale="1">
        <p:scale>
          <a:sx n="108" d="100"/>
          <a:sy n="108" d="100"/>
        </p:scale>
        <p:origin x="9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F735645-EA3B-4115-82B1-210F420E76C9}" type="datetimeFigureOut">
              <a:rPr lang="it-IT" smtClean="0"/>
              <a:t>04/05/2017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819E95A-F3EC-4A59-AD07-D0A7723A12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778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1AA5A24-F181-45A3-B88D-F21B59D28F53}" type="datetimeFigureOut">
              <a:rPr lang="it-IT" smtClean="0"/>
              <a:pPr/>
              <a:t>04/05/2017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983CDA5-914E-472A-A90F-38157AB472D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13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786058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20966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500834"/>
            <a:ext cx="2133600" cy="285752"/>
          </a:xfrm>
        </p:spPr>
        <p:txBody>
          <a:bodyPr/>
          <a:lstStyle/>
          <a:p>
            <a:fld id="{CA111E39-B410-444D-8465-F71408B66597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28575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133600" cy="285752"/>
          </a:xfrm>
        </p:spPr>
        <p:txBody>
          <a:bodyPr/>
          <a:lstStyle/>
          <a:p>
            <a:fld id="{36F11742-7DFD-4D5B-8D63-F008A21956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BB08-2461-4D66-A753-B7ECC14068CD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176E-95F7-4B96-AB86-40881478A87A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214842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09574" y="6572272"/>
            <a:ext cx="2133600" cy="285752"/>
          </a:xfrm>
        </p:spPr>
        <p:txBody>
          <a:bodyPr/>
          <a:lstStyle/>
          <a:p>
            <a:fld id="{1311C151-5553-4959-A318-EB1B903C2519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96118" y="6572272"/>
            <a:ext cx="2133600" cy="285752"/>
          </a:xfrm>
        </p:spPr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fld id="{36F11742-7DFD-4D5B-8D63-F008A21956B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1875-A33B-4962-A0D6-0241528E2417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29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29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4623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263794"/>
            <a:ext cx="4040188" cy="3451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64623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263794"/>
            <a:ext cx="4041775" cy="3451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572272"/>
            <a:ext cx="2133600" cy="285752"/>
          </a:xfrm>
        </p:spPr>
        <p:txBody>
          <a:bodyPr/>
          <a:lstStyle/>
          <a:p>
            <a:fld id="{9D4E69E4-37CC-4626-B138-034C3D937857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724680" y="6572272"/>
            <a:ext cx="2133600" cy="285752"/>
          </a:xfrm>
        </p:spPr>
        <p:txBody>
          <a:bodyPr/>
          <a:lstStyle/>
          <a:p>
            <a:fld id="{36F11742-7DFD-4D5B-8D63-F008A21956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572272"/>
            <a:ext cx="2133600" cy="285752"/>
          </a:xfrm>
        </p:spPr>
        <p:txBody>
          <a:bodyPr/>
          <a:lstStyle/>
          <a:p>
            <a:fld id="{CA6BDF55-B3A5-4233-AD50-62164F46984E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724680" y="6572272"/>
            <a:ext cx="2133600" cy="285752"/>
          </a:xfrm>
        </p:spPr>
        <p:txBody>
          <a:bodyPr/>
          <a:lstStyle/>
          <a:p>
            <a:fld id="{36F11742-7DFD-4D5B-8D63-F008A21956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572272"/>
            <a:ext cx="2133600" cy="285752"/>
          </a:xfrm>
        </p:spPr>
        <p:txBody>
          <a:bodyPr/>
          <a:lstStyle/>
          <a:p>
            <a:fld id="{364F9CEE-8DBA-40AF-8917-2C242999B98A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8575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724680" y="6572272"/>
            <a:ext cx="2133600" cy="285752"/>
          </a:xfrm>
        </p:spPr>
        <p:txBody>
          <a:bodyPr/>
          <a:lstStyle/>
          <a:p>
            <a:fld id="{36F11742-7DFD-4D5B-8D63-F008A21956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5151-494B-40F2-A621-5A7DAE84865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D2ED-C33B-4597-8799-7528F2805E1B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57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09574" y="6572272"/>
            <a:ext cx="2133600" cy="285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DB6E-F186-4E06-9333-2A51C7782A35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796118" y="6572272"/>
            <a:ext cx="2133600" cy="285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FF0000"/>
                </a:solidFill>
              </a:defRPr>
            </a:lvl1pPr>
          </a:lstStyle>
          <a:p>
            <a:fld id="{36F11742-7DFD-4D5B-8D63-F008A21956B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357430"/>
            <a:ext cx="7772400" cy="1898653"/>
          </a:xfrm>
        </p:spPr>
        <p:txBody>
          <a:bodyPr>
            <a:normAutofit/>
          </a:bodyPr>
          <a:lstStyle/>
          <a:p>
            <a:r>
              <a:rPr lang="it-IT" sz="4900" b="1" dirty="0">
                <a:solidFill>
                  <a:schemeClr val="bg1"/>
                </a:solidFill>
              </a:rPr>
              <a:t>LEAD GENERATION</a:t>
            </a:r>
            <a:br>
              <a:rPr lang="it-IT" sz="4900" b="1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Come ottenere nuovi clienti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Gilberto Del Pizzo</a:t>
            </a:r>
          </a:p>
          <a:p>
            <a:r>
              <a:rPr lang="it-IT" sz="2800" b="1" dirty="0">
                <a:solidFill>
                  <a:schemeClr val="bg1"/>
                </a:solidFill>
              </a:rPr>
              <a:t>Creative </a:t>
            </a:r>
            <a:r>
              <a:rPr lang="it-IT" sz="2800" b="1" dirty="0" err="1">
                <a:solidFill>
                  <a:schemeClr val="bg1"/>
                </a:solidFill>
              </a:rPr>
              <a:t>Strategies</a:t>
            </a:r>
            <a:endParaRPr lang="it-IT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DOMANDA ESPLICITA O LATENTE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Se l’utente ha una domanda consapevole la esplicita su GOOGLE (</a:t>
            </a:r>
            <a:r>
              <a:rPr lang="it-IT" sz="2400" i="1" dirty="0"/>
              <a:t>pneumatici neve).</a:t>
            </a:r>
          </a:p>
          <a:p>
            <a:pPr marL="0" indent="0">
              <a:buNone/>
            </a:pPr>
            <a:r>
              <a:rPr lang="it-IT" dirty="0"/>
              <a:t>FACEBOOK ADS serve invece per sollecitare la domanda latente, un bisogno non esplicito ma che potrebbe essere sollecitato.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76872"/>
            <a:ext cx="4038600" cy="2664296"/>
          </a:xfrm>
        </p:spPr>
      </p:pic>
    </p:spTree>
    <p:extLst>
      <p:ext uri="{BB962C8B-B14F-4D97-AF65-F5344CB8AC3E}">
        <p14:creationId xmlns:p14="http://schemas.microsoft.com/office/powerpoint/2010/main" val="333566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STRUMENTI IDEALI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DOMANDA ESPLICITA:</a:t>
            </a:r>
          </a:p>
          <a:p>
            <a:pPr>
              <a:buFontTx/>
              <a:buChar char="-"/>
            </a:pPr>
            <a:r>
              <a:rPr lang="it-IT" dirty="0"/>
              <a:t>SEO</a:t>
            </a:r>
          </a:p>
          <a:p>
            <a:pPr>
              <a:buFontTx/>
              <a:buChar char="-"/>
            </a:pPr>
            <a:r>
              <a:rPr lang="it-IT" dirty="0"/>
              <a:t>GOOGLE </a:t>
            </a:r>
            <a:r>
              <a:rPr lang="it-IT" dirty="0" err="1"/>
              <a:t>Adwords</a:t>
            </a:r>
            <a:endParaRPr lang="it-IT" dirty="0"/>
          </a:p>
          <a:p>
            <a:pPr>
              <a:buFontTx/>
              <a:buChar char="-"/>
            </a:pPr>
            <a:endParaRPr lang="it-IT" dirty="0"/>
          </a:p>
          <a:p>
            <a:pPr marL="0" indent="0">
              <a:buNone/>
            </a:pPr>
            <a:r>
              <a:rPr lang="it-IT" dirty="0"/>
              <a:t>DOMANDA LATENTE:</a:t>
            </a:r>
          </a:p>
          <a:p>
            <a:pPr>
              <a:buFontTx/>
              <a:buChar char="-"/>
            </a:pPr>
            <a:r>
              <a:rPr lang="it-IT" dirty="0"/>
              <a:t>Facebook ADS</a:t>
            </a:r>
          </a:p>
          <a:p>
            <a:pPr>
              <a:buFontTx/>
              <a:buChar char="-"/>
            </a:pPr>
            <a:r>
              <a:rPr lang="it-IT" dirty="0" err="1"/>
              <a:t>Linkedin</a:t>
            </a:r>
            <a:r>
              <a:rPr lang="it-IT" dirty="0"/>
              <a:t> ADS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21972"/>
            <a:ext cx="4038600" cy="3285569"/>
          </a:xfrm>
        </p:spPr>
      </p:pic>
    </p:spTree>
    <p:extLst>
      <p:ext uri="{BB962C8B-B14F-4D97-AF65-F5344CB8AC3E}">
        <p14:creationId xmlns:p14="http://schemas.microsoft.com/office/powerpoint/2010/main" val="12822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SEO e LEAD GENERATION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La prima modalità per attratte Lead con domanda esplicita è quella di essere visibili su Google tramite una corretta applicazione del </a:t>
            </a:r>
            <a:r>
              <a:rPr lang="it-IT" b="1" dirty="0">
                <a:solidFill>
                  <a:srgbClr val="FFC000"/>
                </a:solidFill>
              </a:rPr>
              <a:t>Web Marketing </a:t>
            </a:r>
            <a:r>
              <a:rPr lang="it-IT" dirty="0"/>
              <a:t>sul sito Web. Questa azione richiede </a:t>
            </a:r>
            <a:r>
              <a:rPr lang="it-IT" b="1" dirty="0">
                <a:solidFill>
                  <a:srgbClr val="FFC000"/>
                </a:solidFill>
              </a:rPr>
              <a:t>alcuni mesi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45456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860996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E allora GOOGLE ADWORDS 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Qualora avessimo bisogno di raggiungere i LEAD in minor tempo rispetto a quanto richiesto dalla SEO allora è consigliato effettuare delle campagne di </a:t>
            </a:r>
            <a:r>
              <a:rPr lang="it-IT" b="1" dirty="0">
                <a:solidFill>
                  <a:srgbClr val="FFC000"/>
                </a:solidFill>
              </a:rPr>
              <a:t>Google </a:t>
            </a:r>
            <a:r>
              <a:rPr lang="it-IT" b="1" dirty="0" err="1">
                <a:solidFill>
                  <a:srgbClr val="FFC000"/>
                </a:solidFill>
              </a:rPr>
              <a:t>Adwords</a:t>
            </a:r>
            <a:endParaRPr lang="it-IT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5572"/>
            <a:ext cx="4038600" cy="2718369"/>
          </a:xfrm>
        </p:spPr>
      </p:pic>
    </p:spTree>
    <p:extLst>
      <p:ext uri="{BB962C8B-B14F-4D97-AF65-F5344CB8AC3E}">
        <p14:creationId xmlns:p14="http://schemas.microsoft.com/office/powerpoint/2010/main" val="412694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Controlliamo i risultati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FFC000"/>
                </a:solidFill>
              </a:rPr>
              <a:t>Google Analytics </a:t>
            </a:r>
            <a:r>
              <a:rPr lang="it-IT" dirty="0"/>
              <a:t>è uno strumento gratuito fornito da Google e permette di monitorare il successo del proprio sito Web e di tutte le azioni di Lead Generation che sono state pianificate.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14" name="Segnaposto contenuto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54141"/>
            <a:ext cx="4038600" cy="2221230"/>
          </a:xfrm>
        </p:spPr>
      </p:pic>
    </p:spTree>
    <p:extLst>
      <p:ext uri="{BB962C8B-B14F-4D97-AF65-F5344CB8AC3E}">
        <p14:creationId xmlns:p14="http://schemas.microsoft.com/office/powerpoint/2010/main" val="2018055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FACEBOOK ADS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Con</a:t>
            </a:r>
            <a:r>
              <a:rPr lang="it-IT" b="1" dirty="0">
                <a:solidFill>
                  <a:srgbClr val="FFC000"/>
                </a:solidFill>
              </a:rPr>
              <a:t> Facebook Advertising </a:t>
            </a:r>
            <a:r>
              <a:rPr lang="it-IT" dirty="0"/>
              <a:t>è possibile andare ad intercettare delle persone con cui non si hanno contatti (LEAD) per presentare il proprio prodotto/servizio creando interesse sui vantaggi che esso può fornire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746" y="2636912"/>
            <a:ext cx="3650561" cy="2304255"/>
          </a:xfrm>
        </p:spPr>
      </p:pic>
    </p:spTree>
    <p:extLst>
      <p:ext uri="{BB962C8B-B14F-4D97-AF65-F5344CB8AC3E}">
        <p14:creationId xmlns:p14="http://schemas.microsoft.com/office/powerpoint/2010/main" val="775629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Ma non bastava la FAN PAGE 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Gli utenti che abbiamo sulla FAN PAGE li conosciamo e già ci stiamo dialogando. Quando andiamo ad inserire un nuovo Post, statisticamente raggiugiamo un pubblico tra il </a:t>
            </a:r>
            <a:r>
              <a:rPr lang="it-IT" b="1" dirty="0">
                <a:solidFill>
                  <a:srgbClr val="FFC000"/>
                </a:solidFill>
              </a:rPr>
              <a:t>10% ed il 16%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4"/>
            <a:ext cx="4021810" cy="2448272"/>
          </a:xfrm>
        </p:spPr>
      </p:pic>
    </p:spTree>
    <p:extLst>
      <p:ext uri="{BB962C8B-B14F-4D97-AF65-F5344CB8AC3E}">
        <p14:creationId xmlns:p14="http://schemas.microsoft.com/office/powerpoint/2010/main" val="1469217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FACEBOOK ADS E MERCATO LOCAL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Una delle possibilità di Facebook ADS è quella di aumentare la </a:t>
            </a:r>
            <a:r>
              <a:rPr lang="it-IT" b="1" dirty="0">
                <a:solidFill>
                  <a:srgbClr val="FFC000"/>
                </a:solidFill>
              </a:rPr>
              <a:t>Notorietà in Zona</a:t>
            </a:r>
            <a:r>
              <a:rPr lang="it-IT" dirty="0"/>
              <a:t>, ossia di raggiungere persone vicine alla vostra azienda.</a:t>
            </a:r>
          </a:p>
          <a:p>
            <a:pPr marL="0" indent="0">
              <a:buNone/>
            </a:pPr>
            <a:r>
              <a:rPr lang="it-IT" dirty="0"/>
              <a:t>Con queste campagne è possibile raggiungere potenziali clienti a partire da </a:t>
            </a:r>
            <a:r>
              <a:rPr lang="it-IT" b="1" dirty="0">
                <a:solidFill>
                  <a:srgbClr val="FFC000"/>
                </a:solidFill>
              </a:rPr>
              <a:t>1 chilometro </a:t>
            </a:r>
            <a:r>
              <a:rPr lang="it-IT" dirty="0"/>
              <a:t>dalla zona geografica scelta ( a differenza dei 17 degli altri obiettivi)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76872"/>
            <a:ext cx="4038600" cy="2623740"/>
          </a:xfrm>
        </p:spPr>
      </p:pic>
    </p:spTree>
    <p:extLst>
      <p:ext uri="{BB962C8B-B14F-4D97-AF65-F5344CB8AC3E}">
        <p14:creationId xmlns:p14="http://schemas.microsoft.com/office/powerpoint/2010/main" val="4121307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FACEBOOK ADS E OFFERTE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Un’altra possibilità è quella di raggiungere i potenziali clienti con una Offerta (</a:t>
            </a:r>
            <a:r>
              <a:rPr lang="it-IT" b="1" dirty="0">
                <a:solidFill>
                  <a:srgbClr val="FFC000"/>
                </a:solidFill>
              </a:rPr>
              <a:t>Facebook </a:t>
            </a:r>
            <a:r>
              <a:rPr lang="it-IT" b="1" dirty="0" err="1">
                <a:solidFill>
                  <a:srgbClr val="FFC000"/>
                </a:solidFill>
              </a:rPr>
              <a:t>Offers</a:t>
            </a:r>
            <a:r>
              <a:rPr lang="it-IT" dirty="0"/>
              <a:t>) e coloro che premeranno sul tasto riceveranno un riepilogo completo dell’offerta con tutte le condizioni che la regolano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18341"/>
            <a:ext cx="4038600" cy="2892830"/>
          </a:xfrm>
        </p:spPr>
      </p:pic>
    </p:spTree>
    <p:extLst>
      <p:ext uri="{BB962C8B-B14F-4D97-AF65-F5344CB8AC3E}">
        <p14:creationId xmlns:p14="http://schemas.microsoft.com/office/powerpoint/2010/main" val="1870691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FACEBOOK ADS E CONTATTI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FFC000"/>
                </a:solidFill>
              </a:rPr>
              <a:t>Raccogliere contatti </a:t>
            </a:r>
            <a:r>
              <a:rPr lang="it-IT" dirty="0"/>
              <a:t>per la vostra azienda è un’altra possibilità data da Facebook ADS.</a:t>
            </a:r>
          </a:p>
          <a:p>
            <a:pPr marL="0" indent="0">
              <a:buNone/>
            </a:pPr>
            <a:r>
              <a:rPr lang="it-IT" dirty="0"/>
              <a:t>Il vantaggio è che il modulo di contatto viene </a:t>
            </a:r>
            <a:r>
              <a:rPr lang="it-IT" b="1" dirty="0">
                <a:solidFill>
                  <a:srgbClr val="FFC000"/>
                </a:solidFill>
              </a:rPr>
              <a:t>PRECOMPILATO</a:t>
            </a:r>
            <a:r>
              <a:rPr lang="it-IT" dirty="0"/>
              <a:t> per cui l’utente deve solo premere la conferma. I contatti sono scaricabili dalla Fan Page.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855" y="1600201"/>
            <a:ext cx="3463290" cy="3845024"/>
          </a:xfrm>
        </p:spPr>
      </p:pic>
    </p:spTree>
    <p:extLst>
      <p:ext uri="{BB962C8B-B14F-4D97-AF65-F5344CB8AC3E}">
        <p14:creationId xmlns:p14="http://schemas.microsoft.com/office/powerpoint/2010/main" val="186224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C000"/>
                </a:solidFill>
              </a:rPr>
              <a:t>TROVARE NUOVI CLIENTI 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Quale azienda non vorrebbe ottenere nuovi contatti e trasformarli in clienti fidelizzati?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79517"/>
            <a:ext cx="4038600" cy="2770479"/>
          </a:xfr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415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FACEBOOK ADS E VISITE AL SITO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In questa maniera si attraggono Lead verso una </a:t>
            </a:r>
            <a:r>
              <a:rPr lang="it-IT" b="1" dirty="0">
                <a:solidFill>
                  <a:srgbClr val="FFC000"/>
                </a:solidFill>
              </a:rPr>
              <a:t>Landing Page </a:t>
            </a:r>
            <a:r>
              <a:rPr lang="it-IT" dirty="0"/>
              <a:t>predisposta ad hoc.</a:t>
            </a:r>
          </a:p>
          <a:p>
            <a:pPr marL="0" indent="0">
              <a:buNone/>
            </a:pPr>
            <a:r>
              <a:rPr lang="it-IT" dirty="0"/>
              <a:t>La definizione del pubblico può avvenire per Luogo, per Età, per Genere, per Lingua e per una serie infinita di </a:t>
            </a:r>
            <a:r>
              <a:rPr lang="it-IT" b="1" dirty="0">
                <a:solidFill>
                  <a:srgbClr val="FFC000"/>
                </a:solidFill>
              </a:rPr>
              <a:t>Interessi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14" name="Segnaposto contenuto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20888"/>
            <a:ext cx="4038600" cy="2520280"/>
          </a:xfrm>
        </p:spPr>
      </p:pic>
    </p:spTree>
    <p:extLst>
      <p:ext uri="{BB962C8B-B14F-4D97-AF65-F5344CB8AC3E}">
        <p14:creationId xmlns:p14="http://schemas.microsoft.com/office/powerpoint/2010/main" val="3254386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Interessi: una precisazione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La sezione </a:t>
            </a:r>
            <a:r>
              <a:rPr lang="it-IT" b="1" dirty="0">
                <a:solidFill>
                  <a:srgbClr val="FFC000"/>
                </a:solidFill>
              </a:rPr>
              <a:t>Interessi</a:t>
            </a:r>
            <a:r>
              <a:rPr lang="it-IT" dirty="0"/>
              <a:t> di Facebook ADS è enorme ma è importante usarla con cognizione. Ad esempio è diverso scegliere Imprenditore (</a:t>
            </a:r>
            <a:r>
              <a:rPr lang="it-IT" dirty="0">
                <a:solidFill>
                  <a:srgbClr val="FFC000"/>
                </a:solidFill>
              </a:rPr>
              <a:t>titolo professionale</a:t>
            </a:r>
            <a:r>
              <a:rPr lang="it-IT" dirty="0"/>
              <a:t>) da Imprenditore (</a:t>
            </a:r>
            <a:r>
              <a:rPr lang="it-IT" dirty="0">
                <a:solidFill>
                  <a:srgbClr val="FFC000"/>
                </a:solidFill>
              </a:rPr>
              <a:t>interesse</a:t>
            </a:r>
            <a:r>
              <a:rPr lang="it-IT" dirty="0"/>
              <a:t>). Meglio propendere per il primo!</a:t>
            </a:r>
            <a:endParaRPr lang="it-IT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880"/>
            <a:ext cx="4038600" cy="2736304"/>
          </a:xfrm>
        </p:spPr>
      </p:pic>
    </p:spTree>
    <p:extLst>
      <p:ext uri="{BB962C8B-B14F-4D97-AF65-F5344CB8AC3E}">
        <p14:creationId xmlns:p14="http://schemas.microsoft.com/office/powerpoint/2010/main" val="3718394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Web o Mobile 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Facciamo attenzione, rispetto all’obiettivo, a quale strumento usare per la LEAD GENERATION.</a:t>
            </a:r>
          </a:p>
          <a:p>
            <a:pPr marL="0" indent="0">
              <a:buNone/>
            </a:pPr>
            <a:r>
              <a:rPr lang="it-IT" dirty="0"/>
              <a:t>Il </a:t>
            </a:r>
            <a:r>
              <a:rPr lang="it-IT" dirty="0">
                <a:solidFill>
                  <a:srgbClr val="FFC000"/>
                </a:solidFill>
              </a:rPr>
              <a:t>45% </a:t>
            </a:r>
            <a:r>
              <a:rPr lang="it-IT" dirty="0"/>
              <a:t>dei consumatori consulta sullo Smartphone ma poi per l’acquisto si predilige il Web o, al </a:t>
            </a:r>
            <a:r>
              <a:rPr lang="it-IT" dirty="0">
                <a:solidFill>
                  <a:srgbClr val="FFC000"/>
                </a:solidFill>
              </a:rPr>
              <a:t>90%, </a:t>
            </a:r>
            <a:r>
              <a:rPr lang="it-IT" dirty="0"/>
              <a:t>il negozio fisico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45456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223075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>
                <a:solidFill>
                  <a:srgbClr val="FFC000"/>
                </a:solidFill>
              </a:rPr>
              <a:t>Linkedin</a:t>
            </a:r>
            <a:r>
              <a:rPr lang="it-IT" b="1" dirty="0">
                <a:solidFill>
                  <a:srgbClr val="FFC000"/>
                </a:solidFill>
              </a:rPr>
              <a:t> ADS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Ultimamente è nato anche lo strumento di advertising di </a:t>
            </a:r>
            <a:r>
              <a:rPr lang="it-IT" dirty="0" err="1"/>
              <a:t>Linkedin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Permette, grazie al tipo di dati raccolti, di contattare persone per scuole frequentate, per funzioni, per capacità, per aziende, per gruppi di </a:t>
            </a:r>
            <a:r>
              <a:rPr lang="it-IT" dirty="0" err="1"/>
              <a:t>Linkedin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41418"/>
            <a:ext cx="4038600" cy="4046677"/>
          </a:xfrm>
        </p:spPr>
      </p:pic>
    </p:spTree>
    <p:extLst>
      <p:ext uri="{BB962C8B-B14F-4D97-AF65-F5344CB8AC3E}">
        <p14:creationId xmlns:p14="http://schemas.microsoft.com/office/powerpoint/2010/main" val="1262648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OBIETTIVI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Visti i diversi mezzi con cui possiamo raggiungere i nostri obiettivi è venuto il momento di analizzare i vari Obiettivi e le modalità di gestione dei risultati ottenuti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276872"/>
            <a:ext cx="3962400" cy="2952328"/>
          </a:xfrm>
        </p:spPr>
      </p:pic>
    </p:spTree>
    <p:extLst>
      <p:ext uri="{BB962C8B-B14F-4D97-AF65-F5344CB8AC3E}">
        <p14:creationId xmlns:p14="http://schemas.microsoft.com/office/powerpoint/2010/main" val="353599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ACQUISIRE INDIRIZZO E-MAIL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L’acquisizione dell’indirizzo e-mail rappresenta una </a:t>
            </a:r>
            <a:r>
              <a:rPr lang="it-IT" b="1" dirty="0">
                <a:solidFill>
                  <a:srgbClr val="FFC000"/>
                </a:solidFill>
              </a:rPr>
              <a:t>prima forma di connessione </a:t>
            </a:r>
            <a:r>
              <a:rPr lang="it-IT" dirty="0"/>
              <a:t>con il potenziale cliente.</a:t>
            </a:r>
          </a:p>
          <a:p>
            <a:pPr marL="0" indent="0">
              <a:buNone/>
            </a:pPr>
            <a:r>
              <a:rPr lang="it-IT" dirty="0"/>
              <a:t>Per ottenerla però molto spesso è necessario dare qualcosa in cambio con un «</a:t>
            </a:r>
            <a:r>
              <a:rPr lang="it-IT" b="1" dirty="0">
                <a:solidFill>
                  <a:srgbClr val="FFC000"/>
                </a:solidFill>
              </a:rPr>
              <a:t>Lead </a:t>
            </a:r>
            <a:r>
              <a:rPr lang="it-IT" b="1" dirty="0" err="1">
                <a:solidFill>
                  <a:srgbClr val="FFC000"/>
                </a:solidFill>
              </a:rPr>
              <a:t>Magnet</a:t>
            </a:r>
            <a:r>
              <a:rPr lang="it-IT" dirty="0"/>
              <a:t>»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18136"/>
            <a:ext cx="4038600" cy="2693241"/>
          </a:xfrm>
        </p:spPr>
      </p:pic>
    </p:spTree>
    <p:extLst>
      <p:ext uri="{BB962C8B-B14F-4D97-AF65-F5344CB8AC3E}">
        <p14:creationId xmlns:p14="http://schemas.microsoft.com/office/powerpoint/2010/main" val="4076351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LEAD MAGNET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/>
              <a:t>E’ un «magnete» che calamita il Lead a </a:t>
            </a:r>
            <a:r>
              <a:rPr lang="it-IT" b="1" dirty="0">
                <a:solidFill>
                  <a:srgbClr val="FFC000"/>
                </a:solidFill>
              </a:rPr>
              <a:t>cederci la sua e-mail </a:t>
            </a:r>
            <a:r>
              <a:rPr lang="it-IT" dirty="0"/>
              <a:t>a fronte di un contenuto interessante.</a:t>
            </a:r>
          </a:p>
          <a:p>
            <a:pPr marL="0" indent="0">
              <a:buNone/>
            </a:pPr>
            <a:r>
              <a:rPr lang="it-IT" dirty="0"/>
              <a:t>Potrebbe essere una guida, un e-book, un libro banco, un </a:t>
            </a:r>
            <a:r>
              <a:rPr lang="it-IT" dirty="0" err="1"/>
              <a:t>webinar</a:t>
            </a:r>
            <a:r>
              <a:rPr lang="it-IT" dirty="0"/>
              <a:t> o qualsiasi contenuto che possa essere utile al destinatario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45456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255761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Mi Piace su FACEBOOK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E’ un obiettivo, blando, ma comunque costituisce sempre una modalità di dialogare con potenziali clienti.</a:t>
            </a:r>
          </a:p>
          <a:p>
            <a:pPr marL="0" indent="0">
              <a:buNone/>
            </a:pPr>
            <a:r>
              <a:rPr lang="it-IT" dirty="0"/>
              <a:t>Per l’utente l’azione è semplicissima ma ricordiamoci poi che l’ascolto è limitato (</a:t>
            </a:r>
            <a:r>
              <a:rPr lang="it-IT" sz="2000" dirty="0"/>
              <a:t>10-16%</a:t>
            </a:r>
            <a:r>
              <a:rPr lang="it-IT" dirty="0"/>
              <a:t>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50281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297598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REMARKETING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Avete visitato un sito o un E-commerce e siete usciti senza acquistare ?</a:t>
            </a:r>
          </a:p>
          <a:p>
            <a:pPr marL="0" indent="0">
              <a:buNone/>
            </a:pPr>
            <a:r>
              <a:rPr lang="it-IT" dirty="0"/>
              <a:t>Poi andate su Facebook e vi trovate quello stesso prodotto riproposto!</a:t>
            </a:r>
          </a:p>
          <a:p>
            <a:pPr marL="0" indent="0">
              <a:buNone/>
            </a:pPr>
            <a:r>
              <a:rPr lang="it-IT" dirty="0"/>
              <a:t>Questo è il </a:t>
            </a:r>
            <a:r>
              <a:rPr lang="it-IT" b="1" dirty="0" err="1">
                <a:solidFill>
                  <a:srgbClr val="FFC000"/>
                </a:solidFill>
              </a:rPr>
              <a:t>Remarketing</a:t>
            </a:r>
            <a:r>
              <a:rPr lang="it-IT" dirty="0"/>
              <a:t>! </a:t>
            </a:r>
          </a:p>
          <a:p>
            <a:pPr marL="0" indent="0">
              <a:buNone/>
            </a:pPr>
            <a:r>
              <a:rPr lang="it-IT" dirty="0"/>
              <a:t>Può venire gestito tramite Facebook ADS o Google </a:t>
            </a:r>
            <a:r>
              <a:rPr lang="it-IT" dirty="0" err="1"/>
              <a:t>Adwords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68" y="2216594"/>
            <a:ext cx="4038600" cy="3096344"/>
          </a:xfrm>
        </p:spPr>
      </p:pic>
    </p:spTree>
    <p:extLst>
      <p:ext uri="{BB962C8B-B14F-4D97-AF65-F5344CB8AC3E}">
        <p14:creationId xmlns:p14="http://schemas.microsoft.com/office/powerpoint/2010/main" val="3776125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LANDING PAGE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A questo punto vogliamo </a:t>
            </a:r>
            <a:r>
              <a:rPr lang="it-IT" b="1" dirty="0">
                <a:solidFill>
                  <a:srgbClr val="FFC000"/>
                </a:solidFill>
              </a:rPr>
              <a:t>trasformare il </a:t>
            </a:r>
            <a:r>
              <a:rPr lang="it-IT" b="1" dirty="0" err="1">
                <a:solidFill>
                  <a:srgbClr val="FFC000"/>
                </a:solidFill>
              </a:rPr>
              <a:t>Prospect</a:t>
            </a:r>
            <a:r>
              <a:rPr lang="it-IT" b="1" dirty="0">
                <a:solidFill>
                  <a:srgbClr val="FFC000"/>
                </a:solidFill>
              </a:rPr>
              <a:t> in Cliente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Ci serve una Landing Page dove il </a:t>
            </a:r>
            <a:r>
              <a:rPr lang="it-IT" dirty="0" err="1"/>
              <a:t>Prospect</a:t>
            </a:r>
            <a:r>
              <a:rPr lang="it-IT" dirty="0"/>
              <a:t> possa percepire il Valore unico della proposta (USP) e tramite la pressione di un tasto (</a:t>
            </a:r>
            <a:r>
              <a:rPr lang="it-IT" b="1" dirty="0">
                <a:solidFill>
                  <a:srgbClr val="FFC000"/>
                </a:solidFill>
              </a:rPr>
              <a:t>Call to Action</a:t>
            </a:r>
            <a:r>
              <a:rPr lang="it-IT" dirty="0"/>
              <a:t>) perfezioni l’azione desiderata. 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89" y="1600201"/>
            <a:ext cx="3866989" cy="4061047"/>
          </a:xfrm>
        </p:spPr>
      </p:pic>
    </p:spTree>
    <p:extLst>
      <p:ext uri="{BB962C8B-B14F-4D97-AF65-F5344CB8AC3E}">
        <p14:creationId xmlns:p14="http://schemas.microsoft.com/office/powerpoint/2010/main" val="290409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C000"/>
                </a:solidFill>
              </a:rPr>
              <a:t>LA LEAD GENERATION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Per ottenere questo obiettivo ci dobbiamo servire delle tecniche di LEAD GENERATION che in sintesi è l’acquisizione di contatti di utenti potenzialmente interessati al nostro prodotto o servizio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37987"/>
            <a:ext cx="4038600" cy="2253538"/>
          </a:xfrm>
        </p:spPr>
      </p:pic>
    </p:spTree>
    <p:extLst>
      <p:ext uri="{BB962C8B-B14F-4D97-AF65-F5344CB8AC3E}">
        <p14:creationId xmlns:p14="http://schemas.microsoft.com/office/powerpoint/2010/main" val="14957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SUCCESSO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Dovremmo perciò essere in grado</a:t>
            </a:r>
            <a:r>
              <a:rPr lang="it-IT"/>
              <a:t>, analizzate </a:t>
            </a:r>
            <a:r>
              <a:rPr lang="it-IT" dirty="0"/>
              <a:t>tutte le specifiche esposte nel presente documento, di progettare correttamente la nostra </a:t>
            </a:r>
            <a:r>
              <a:rPr lang="it-IT" b="1" dirty="0">
                <a:solidFill>
                  <a:srgbClr val="FFC000"/>
                </a:solidFill>
              </a:rPr>
              <a:t>STRATEGIA</a:t>
            </a:r>
            <a:r>
              <a:rPr lang="it-IT" dirty="0"/>
              <a:t> ed ottenere i primi </a:t>
            </a:r>
            <a:r>
              <a:rPr lang="it-IT" b="1" dirty="0">
                <a:solidFill>
                  <a:srgbClr val="FFC000"/>
                </a:solidFill>
              </a:rPr>
              <a:t>OBIETTIVI</a:t>
            </a:r>
            <a:r>
              <a:rPr lang="it-IT" dirty="0"/>
              <a:t> di LEAD GENERATION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4864"/>
            <a:ext cx="4038600" cy="3024336"/>
          </a:xfrm>
        </p:spPr>
      </p:pic>
    </p:spTree>
    <p:extLst>
      <p:ext uri="{BB962C8B-B14F-4D97-AF65-F5344CB8AC3E}">
        <p14:creationId xmlns:p14="http://schemas.microsoft.com/office/powerpoint/2010/main" val="1876718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FFC000"/>
                </a:solidFill>
              </a:rPr>
              <a:t>Grazie per l’attenzione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3794974" cy="3312368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C151-5553-4959-A318-EB1B903C2519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31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11560" y="2060848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C000"/>
                </a:solidFill>
              </a:rPr>
              <a:t>Gilberto Del Pizzo</a:t>
            </a:r>
          </a:p>
          <a:p>
            <a:pPr algn="ctr"/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Digital Media </a:t>
            </a:r>
            <a:r>
              <a:rPr lang="it-IT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Strategies</a:t>
            </a:r>
            <a:endParaRPr lang="it-IT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it-IT" sz="2400" b="1" dirty="0"/>
          </a:p>
          <a:p>
            <a:pPr algn="ctr"/>
            <a:r>
              <a:rPr lang="it-IT" sz="2400" b="1" dirty="0"/>
              <a:t>Tel. </a:t>
            </a: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+39-331-6751859</a:t>
            </a:r>
          </a:p>
          <a:p>
            <a:pPr algn="ctr"/>
            <a:r>
              <a:rPr lang="it-IT" sz="2400" b="1" dirty="0"/>
              <a:t>E-mail: </a:t>
            </a: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gilberto@bottega-digitale.it</a:t>
            </a:r>
          </a:p>
        </p:txBody>
      </p:sp>
    </p:spTree>
    <p:extLst>
      <p:ext uri="{BB962C8B-B14F-4D97-AF65-F5344CB8AC3E}">
        <p14:creationId xmlns:p14="http://schemas.microsoft.com/office/powerpoint/2010/main" val="129790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C000"/>
                </a:solidFill>
              </a:rPr>
              <a:t>LEAD, PROSPECT, CUSTOMER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 </a:t>
            </a:r>
            <a:r>
              <a:rPr lang="it-IT" b="1" dirty="0">
                <a:solidFill>
                  <a:srgbClr val="FFC000"/>
                </a:solidFill>
              </a:rPr>
              <a:t>LEAD</a:t>
            </a:r>
            <a:r>
              <a:rPr lang="it-IT" dirty="0"/>
              <a:t> sono dei potenziali clienti non ancora qualificati, i </a:t>
            </a:r>
            <a:r>
              <a:rPr lang="it-IT" b="1" dirty="0">
                <a:solidFill>
                  <a:srgbClr val="FFC000"/>
                </a:solidFill>
              </a:rPr>
              <a:t>PROSPECT</a:t>
            </a:r>
            <a:r>
              <a:rPr lang="it-IT" dirty="0"/>
              <a:t> sono dei contatti a cui proporre una offerta ed i </a:t>
            </a:r>
            <a:r>
              <a:rPr lang="it-IT" b="1" dirty="0">
                <a:solidFill>
                  <a:srgbClr val="FFC000"/>
                </a:solidFill>
              </a:rPr>
              <a:t>CUSTOMERS</a:t>
            </a:r>
            <a:r>
              <a:rPr lang="it-IT" dirty="0"/>
              <a:t> sono invece coloro a cui abbiamo venduto un prodotto o servizio  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3359335" cy="3100924"/>
          </a:xfrm>
        </p:spPr>
      </p:pic>
    </p:spTree>
    <p:extLst>
      <p:ext uri="{BB962C8B-B14F-4D97-AF65-F5344CB8AC3E}">
        <p14:creationId xmlns:p14="http://schemas.microsoft.com/office/powerpoint/2010/main" val="238365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C000"/>
                </a:solidFill>
              </a:rPr>
              <a:t>PRODOTTI o SERVIZI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Se vendiamo </a:t>
            </a:r>
            <a:r>
              <a:rPr lang="it-IT" b="1" dirty="0">
                <a:solidFill>
                  <a:srgbClr val="FFC000"/>
                </a:solidFill>
              </a:rPr>
              <a:t>PRODOTTI</a:t>
            </a:r>
            <a:r>
              <a:rPr lang="it-IT" dirty="0"/>
              <a:t> abbiamo bisogno che il LEAD venga attratto all’acquisto, se vendiamo </a:t>
            </a:r>
            <a:r>
              <a:rPr lang="it-IT" b="1" dirty="0">
                <a:solidFill>
                  <a:srgbClr val="FFC000"/>
                </a:solidFill>
              </a:rPr>
              <a:t>SERVIZI</a:t>
            </a:r>
            <a:r>
              <a:rPr lang="it-IT" dirty="0"/>
              <a:t> abbiamo bisogno del contatto (email o telefono) per poi chiudere la potenziale vendita.</a:t>
            </a:r>
          </a:p>
          <a:p>
            <a:pPr marL="0" indent="0">
              <a:buNone/>
            </a:pPr>
            <a:r>
              <a:rPr lang="it-IT" dirty="0"/>
              <a:t>Ma non sempre …..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63332"/>
            <a:ext cx="4038600" cy="3202848"/>
          </a:xfrm>
        </p:spPr>
      </p:pic>
    </p:spTree>
    <p:extLst>
      <p:ext uri="{BB962C8B-B14F-4D97-AF65-F5344CB8AC3E}">
        <p14:creationId xmlns:p14="http://schemas.microsoft.com/office/powerpoint/2010/main" val="317569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C000"/>
                </a:solidFill>
              </a:rPr>
              <a:t>DEFINIRE UN OBIETTIVO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La prima azione da compiere è quella di definire un </a:t>
            </a:r>
            <a:r>
              <a:rPr lang="it-IT" b="1" dirty="0">
                <a:solidFill>
                  <a:srgbClr val="FFC000"/>
                </a:solidFill>
              </a:rPr>
              <a:t>OBIETTIVO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Richiesta preventivo, iscrizione alla newsletter, acquisto immediato di un prodotto, contatto tramite telefono, avere più Mi Piace ?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80660"/>
            <a:ext cx="4038600" cy="3368192"/>
          </a:xfrm>
        </p:spPr>
      </p:pic>
    </p:spTree>
    <p:extLst>
      <p:ext uri="{BB962C8B-B14F-4D97-AF65-F5344CB8AC3E}">
        <p14:creationId xmlns:p14="http://schemas.microsoft.com/office/powerpoint/2010/main" val="203552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C000"/>
                </a:solidFill>
              </a:rPr>
              <a:t>CONVERTIRE ? CI VUOLE TEMPO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La maggior parte degli utenti che viene attratta in un sito web esce senza convertire.</a:t>
            </a:r>
          </a:p>
          <a:p>
            <a:pPr marL="0" indent="0">
              <a:buNone/>
            </a:pPr>
            <a:r>
              <a:rPr lang="it-IT" dirty="0"/>
              <a:t>Difficilmente la prima visita produce una Conversione ed i tempi della stessa spesso sono lunghi.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15864"/>
            <a:ext cx="4038600" cy="2697784"/>
          </a:xfrm>
        </p:spPr>
      </p:pic>
    </p:spTree>
    <p:extLst>
      <p:ext uri="{BB962C8B-B14F-4D97-AF65-F5344CB8AC3E}">
        <p14:creationId xmlns:p14="http://schemas.microsoft.com/office/powerpoint/2010/main" val="248586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C000"/>
                </a:solidFill>
              </a:rPr>
              <a:t>LA CONVERSIONE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Ricordiamoci che l’obiettivo delle attività di Web Marketing è sempre la </a:t>
            </a:r>
            <a:r>
              <a:rPr lang="it-IT" b="1" dirty="0">
                <a:solidFill>
                  <a:srgbClr val="FFC000"/>
                </a:solidFill>
              </a:rPr>
              <a:t>CONVERSIONE</a:t>
            </a:r>
            <a:r>
              <a:rPr lang="it-IT" b="1" dirty="0"/>
              <a:t>.</a:t>
            </a:r>
            <a:r>
              <a:rPr lang="it-IT" dirty="0"/>
              <a:t> L’aumento di Visite al Sito, i Mi Piace, l’essere  primi su Google sono «</a:t>
            </a:r>
            <a:r>
              <a:rPr lang="it-IT" dirty="0" err="1"/>
              <a:t>vanity</a:t>
            </a:r>
            <a:r>
              <a:rPr lang="it-IT" dirty="0"/>
              <a:t> </a:t>
            </a:r>
            <a:r>
              <a:rPr lang="it-IT" dirty="0" err="1"/>
              <a:t>metrics</a:t>
            </a:r>
            <a:r>
              <a:rPr lang="it-IT" dirty="0"/>
              <a:t>» ma non producono reddito!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27015"/>
            <a:ext cx="4038600" cy="2875483"/>
          </a:xfrm>
        </p:spPr>
      </p:pic>
    </p:spTree>
    <p:extLst>
      <p:ext uri="{BB962C8B-B14F-4D97-AF65-F5344CB8AC3E}">
        <p14:creationId xmlns:p14="http://schemas.microsoft.com/office/powerpoint/2010/main" val="1536528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C000"/>
                </a:solidFill>
              </a:rPr>
              <a:t>IL POTENZIALE CLIENTE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Bisogna avere chiaro chi è il potenziale cliente che vogliamo coinvolgere, in che zona geografica abita, che età ha, che sesso ha, che abitudini ha, quale è il problema che deve risolvere ?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3B15-471E-4B5C-A4D6-1FCDDB7268A0}" type="datetime1">
              <a:rPr lang="it-IT" smtClean="0"/>
              <a:pPr/>
              <a:t>04/05/2017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1742-7DFD-4D5B-8D63-F008A21956BF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12" name="Segnaposto contenuto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38166"/>
            <a:ext cx="4038600" cy="3053181"/>
          </a:xfrm>
        </p:spPr>
      </p:pic>
    </p:spTree>
    <p:extLst>
      <p:ext uri="{BB962C8B-B14F-4D97-AF65-F5344CB8AC3E}">
        <p14:creationId xmlns:p14="http://schemas.microsoft.com/office/powerpoint/2010/main" val="34514380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7957</TotalTime>
  <Words>1169</Words>
  <Application>Microsoft Office PowerPoint</Application>
  <PresentationFormat>Presentazione su schermo (4:3)</PresentationFormat>
  <Paragraphs>154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4" baseType="lpstr">
      <vt:lpstr>Arial</vt:lpstr>
      <vt:lpstr>Calibri</vt:lpstr>
      <vt:lpstr>Tema di Office</vt:lpstr>
      <vt:lpstr>LEAD GENERATION Come ottenere nuovi clienti</vt:lpstr>
      <vt:lpstr>TROVARE NUOVI CLIENTI ?</vt:lpstr>
      <vt:lpstr>LA LEAD GENERATION</vt:lpstr>
      <vt:lpstr>LEAD, PROSPECT, CUSTOMER</vt:lpstr>
      <vt:lpstr>PRODOTTI o SERVIZI</vt:lpstr>
      <vt:lpstr>DEFINIRE UN OBIETTIVO </vt:lpstr>
      <vt:lpstr>CONVERTIRE ? CI VUOLE TEMPO</vt:lpstr>
      <vt:lpstr>LA CONVERSIONE</vt:lpstr>
      <vt:lpstr>IL POTENZIALE CLIENTE</vt:lpstr>
      <vt:lpstr>DOMANDA ESPLICITA O LATENTE</vt:lpstr>
      <vt:lpstr>STRUMENTI IDEALI</vt:lpstr>
      <vt:lpstr>SEO e LEAD GENERATION</vt:lpstr>
      <vt:lpstr>E allora GOOGLE ADWORDS ?</vt:lpstr>
      <vt:lpstr>Controlliamo i risultati</vt:lpstr>
      <vt:lpstr>FACEBOOK ADS</vt:lpstr>
      <vt:lpstr>Ma non bastava la FAN PAGE ?</vt:lpstr>
      <vt:lpstr>FACEBOOK ADS E MERCATO LOCAL</vt:lpstr>
      <vt:lpstr>FACEBOOK ADS E OFFERTE</vt:lpstr>
      <vt:lpstr>FACEBOOK ADS E CONTATTI</vt:lpstr>
      <vt:lpstr>FACEBOOK ADS E VISITE AL SITO</vt:lpstr>
      <vt:lpstr>Interessi: una precisazione</vt:lpstr>
      <vt:lpstr>Web o Mobile ?</vt:lpstr>
      <vt:lpstr>Linkedin ADS</vt:lpstr>
      <vt:lpstr>OBIETTIVI</vt:lpstr>
      <vt:lpstr>ACQUISIRE INDIRIZZO E-MAIL</vt:lpstr>
      <vt:lpstr>LEAD MAGNET</vt:lpstr>
      <vt:lpstr>Mi Piace su FACEBOOK</vt:lpstr>
      <vt:lpstr>REMARKETING</vt:lpstr>
      <vt:lpstr>LANDING PAGE</vt:lpstr>
      <vt:lpstr>SUCCESSO</vt:lpstr>
      <vt:lpstr>Grazie per l’attenzione</vt:lpstr>
    </vt:vector>
  </TitlesOfParts>
  <Company>Bo.Di. srl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Prenotazione Montagna senza</dc:title>
  <dc:creator>Stefano Valle</dc:creator>
  <cp:lastModifiedBy>Gilberto Del Pizzo - BoDi S.r.l.</cp:lastModifiedBy>
  <cp:revision>593</cp:revision>
  <cp:lastPrinted>2016-10-20T09:15:06Z</cp:lastPrinted>
  <dcterms:created xsi:type="dcterms:W3CDTF">2009-11-09T13:21:10Z</dcterms:created>
  <dcterms:modified xsi:type="dcterms:W3CDTF">2017-05-04T07:03:08Z</dcterms:modified>
</cp:coreProperties>
</file>